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210865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18104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770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265215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064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57431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7311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29179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11176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2727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09E9E-6017-465A-9E47-27BEABEC7704}"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410759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009E9E-6017-465A-9E47-27BEABEC7704}" type="datetimeFigureOut">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9818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009E9E-6017-465A-9E47-27BEABEC7704}" type="datetimeFigureOut">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87921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09E9E-6017-465A-9E47-27BEABEC7704}" type="datetimeFigureOut">
              <a:rPr lang="en-US" smtClean="0"/>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15945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009E9E-6017-465A-9E47-27BEABEC7704}"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93084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3009E9E-6017-465A-9E47-27BEABEC7704}"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64160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009E9E-6017-465A-9E47-27BEABEC7704}" type="datetimeFigureOut">
              <a:rPr lang="en-US" smtClean="0"/>
              <a:t>7/29/2020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A433BB-0527-45FD-BD2D-92B16990BF9A}" type="slidenum">
              <a:rPr lang="en-US" smtClean="0"/>
              <a:t>‹#›</a:t>
            </a:fld>
            <a:endParaRPr lang="en-US"/>
          </a:p>
        </p:txBody>
      </p:sp>
    </p:spTree>
    <p:extLst>
      <p:ext uri="{BB962C8B-B14F-4D97-AF65-F5344CB8AC3E}">
        <p14:creationId xmlns:p14="http://schemas.microsoft.com/office/powerpoint/2010/main" val="12572290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93049"/>
          </a:xfrm>
        </p:spPr>
        <p:txBody>
          <a:bodyPr>
            <a:normAutofit fontScale="90000"/>
          </a:bodyPr>
          <a:lstStyle/>
          <a:p>
            <a:pPr algn="ctr"/>
            <a:r>
              <a:rPr lang="en-US" dirty="0" smtClean="0"/>
              <a:t>EL ARTE DE LA POSIBILIDAD</a:t>
            </a:r>
            <a:endParaRPr lang="en-US" dirty="0"/>
          </a:p>
        </p:txBody>
      </p:sp>
      <p:sp>
        <p:nvSpPr>
          <p:cNvPr id="3" name="Subtitle 2"/>
          <p:cNvSpPr>
            <a:spLocks noGrp="1"/>
          </p:cNvSpPr>
          <p:nvPr>
            <p:ph type="subTitle" idx="1"/>
          </p:nvPr>
        </p:nvSpPr>
        <p:spPr>
          <a:xfrm>
            <a:off x="1524000" y="2015413"/>
            <a:ext cx="8057322" cy="447869"/>
          </a:xfrm>
        </p:spPr>
        <p:txBody>
          <a:bodyPr>
            <a:normAutofit/>
          </a:bodyPr>
          <a:lstStyle/>
          <a:p>
            <a:pPr algn="ctr"/>
            <a:r>
              <a:rPr lang="en-US" dirty="0" smtClean="0"/>
              <a:t>¡SE TU MEJOR TÚ!</a:t>
            </a:r>
            <a:endParaRPr lang="en-US" dirty="0"/>
          </a:p>
        </p:txBody>
      </p:sp>
      <p:pic>
        <p:nvPicPr>
          <p:cNvPr id="4" name="Picture 3"/>
          <p:cNvPicPr>
            <a:picLocks noChangeAspect="1"/>
          </p:cNvPicPr>
          <p:nvPr/>
        </p:nvPicPr>
        <p:blipFill>
          <a:blip r:embed="rId2"/>
          <a:stretch>
            <a:fillRect/>
          </a:stretch>
        </p:blipFill>
        <p:spPr>
          <a:xfrm>
            <a:off x="4170785" y="2733869"/>
            <a:ext cx="2733868" cy="3247053"/>
          </a:xfrm>
          <a:prstGeom prst="rect">
            <a:avLst/>
          </a:prstGeom>
        </p:spPr>
      </p:pic>
    </p:spTree>
    <p:extLst>
      <p:ext uri="{BB962C8B-B14F-4D97-AF65-F5344CB8AC3E}">
        <p14:creationId xmlns:p14="http://schemas.microsoft.com/office/powerpoint/2010/main" val="232101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Así son las cosas</a:t>
            </a:r>
            <a:r>
              <a:rPr lang="en-US" dirty="0"/>
              <a:t>.</a:t>
            </a:r>
          </a:p>
        </p:txBody>
      </p:sp>
      <p:sp>
        <p:nvSpPr>
          <p:cNvPr id="3" name="Content Placeholder 2"/>
          <p:cNvSpPr>
            <a:spLocks noGrp="1"/>
          </p:cNvSpPr>
          <p:nvPr>
            <p:ph idx="1"/>
          </p:nvPr>
        </p:nvSpPr>
        <p:spPr/>
        <p:txBody>
          <a:bodyPr>
            <a:normAutofit fontScale="85000" lnSpcReduction="10000"/>
          </a:bodyPr>
          <a:lstStyle/>
          <a:p>
            <a:r>
              <a:rPr lang="en-US" dirty="0"/>
              <a:t>Esto implica la aceptación de lo que es, así como la presencia y aprovechar al máximo cualquier situación.</a:t>
            </a:r>
          </a:p>
          <a:p>
            <a:r>
              <a:rPr lang="en-US" dirty="0"/>
              <a:t>Cuando estás presente y no te resistes a la situación actual, eres libre de pasar a la pregunta: "¿Qué queremos hacer desde aquí?"</a:t>
            </a:r>
          </a:p>
          <a:p>
            <a:r>
              <a:rPr lang="en-US" dirty="0"/>
              <a:t>“... la capacidad de estar presente en todo lo que está sucediendo, sin resistencia, crea posibilidades. Crea la posibilidad de la misma manera que, si tienes visión de futuro, encontrar tus anteojos revive tu capacidad de leer o quitar una astilla del dedo de un niño. Por fin puedes ver. Puedes dejar atrás la lucha para llegar a un acuerdo con lo que está frente a ti y seguir adelante ”.</a:t>
            </a:r>
          </a:p>
          <a:p>
            <a:r>
              <a:rPr lang="en-US" dirty="0"/>
              <a:t>Cuando aceptas que las cosas son como son, en lugar de quejarte y resistirte, estás en condiciones de sacar lo mejor de la situación. Se le permiten visiones, sueños y apreciación por su lugar actual. Estás más abierto a encontrar soluciones o a sacar lo mejor de la situación en tu mente.</a:t>
            </a:r>
          </a:p>
          <a:p>
            <a:r>
              <a:rPr lang="en-US" dirty="0"/>
              <a:t>Estar presente con el presente permite que las opciones y los sueños cobren vida.</a:t>
            </a:r>
          </a:p>
          <a:p>
            <a:r>
              <a:rPr lang="en-US" dirty="0"/>
              <a:t>Vivirás en un lugar de libertad y posibilidades cuando te sientas cómodo con este momento.</a:t>
            </a:r>
          </a:p>
        </p:txBody>
      </p:sp>
      <p:pic>
        <p:nvPicPr>
          <p:cNvPr id="4" name="Picture 3"/>
          <p:cNvPicPr>
            <a:picLocks noChangeAspect="1"/>
          </p:cNvPicPr>
          <p:nvPr/>
        </p:nvPicPr>
        <p:blipFill>
          <a:blip r:embed="rId2"/>
          <a:stretch>
            <a:fillRect/>
          </a:stretch>
        </p:blipFill>
        <p:spPr>
          <a:xfrm flipH="1">
            <a:off x="7828383" y="361010"/>
            <a:ext cx="2743200" cy="1569390"/>
          </a:xfrm>
          <a:prstGeom prst="rect">
            <a:avLst/>
          </a:prstGeom>
        </p:spPr>
      </p:pic>
    </p:spTree>
    <p:extLst>
      <p:ext uri="{BB962C8B-B14F-4D97-AF65-F5344CB8AC3E}">
        <p14:creationId xmlns:p14="http://schemas.microsoft.com/office/powerpoint/2010/main" val="51096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Dar paso a la pasión</a:t>
            </a:r>
            <a:r>
              <a:rPr lang="en-US" dirty="0"/>
              <a:t>.</a:t>
            </a:r>
          </a:p>
        </p:txBody>
      </p:sp>
      <p:sp>
        <p:nvSpPr>
          <p:cNvPr id="3" name="Content Placeholder 2"/>
          <p:cNvSpPr>
            <a:spLocks noGrp="1"/>
          </p:cNvSpPr>
          <p:nvPr>
            <p:ph idx="1"/>
          </p:nvPr>
        </p:nvSpPr>
        <p:spPr/>
        <p:txBody>
          <a:bodyPr/>
          <a:lstStyle/>
          <a:p>
            <a:r>
              <a:rPr lang="en-US" dirty="0"/>
              <a:t>Para dar paso a la pasión, "participa totalmente. Permítete ser un canal para dar forma a la corriente de pasión en una nueva expresión para el mundo ".</a:t>
            </a:r>
          </a:p>
          <a:p>
            <a:r>
              <a:rPr lang="en-US" dirty="0"/>
              <a:t>La vida nos ha conformado a muchos de nosotros, y nos ha dado estructura y limitaciones. La vida urbana destaca nuestra rigidez y falta de vitalidad.</a:t>
            </a:r>
          </a:p>
          <a:p>
            <a:r>
              <a:rPr lang="en-US" dirty="0"/>
              <a:t>Su vida cambiará cuando "trascienda las barreras de la supervivencia personal y se convierta en un conducto único para su energía vital".</a:t>
            </a:r>
          </a:p>
          <a:p>
            <a:r>
              <a:rPr lang="en-US" b="1" i="1" dirty="0"/>
              <a:t>Participa, participa y sumérgete en tus pasiones</a:t>
            </a:r>
            <a:r>
              <a:rPr lang="en-US" dirty="0"/>
              <a:t>.</a:t>
            </a:r>
          </a:p>
          <a:p>
            <a:endParaRPr lang="en-US" dirty="0"/>
          </a:p>
        </p:txBody>
      </p:sp>
      <p:pic>
        <p:nvPicPr>
          <p:cNvPr id="4" name="Picture 3"/>
          <p:cNvPicPr>
            <a:picLocks noChangeAspect="1"/>
          </p:cNvPicPr>
          <p:nvPr/>
        </p:nvPicPr>
        <p:blipFill>
          <a:blip r:embed="rId2"/>
          <a:stretch>
            <a:fillRect/>
          </a:stretch>
        </p:blipFill>
        <p:spPr>
          <a:xfrm>
            <a:off x="6727371" y="289089"/>
            <a:ext cx="4096140" cy="1641311"/>
          </a:xfrm>
          <a:prstGeom prst="rect">
            <a:avLst/>
          </a:prstGeom>
        </p:spPr>
      </p:pic>
    </p:spTree>
    <p:extLst>
      <p:ext uri="{BB962C8B-B14F-4D97-AF65-F5344CB8AC3E}">
        <p14:creationId xmlns:p14="http://schemas.microsoft.com/office/powerpoint/2010/main" val="388746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Enciende una chispa</a:t>
            </a:r>
            <a:r>
              <a:rPr lang="en-US" dirty="0"/>
              <a:t>.</a:t>
            </a:r>
          </a:p>
        </p:txBody>
      </p:sp>
      <p:sp>
        <p:nvSpPr>
          <p:cNvPr id="3" name="Content Placeholder 2"/>
          <p:cNvSpPr>
            <a:spLocks noGrp="1"/>
          </p:cNvSpPr>
          <p:nvPr>
            <p:ph idx="1"/>
          </p:nvPr>
        </p:nvSpPr>
        <p:spPr/>
        <p:txBody>
          <a:bodyPr>
            <a:normAutofit/>
          </a:bodyPr>
          <a:lstStyle/>
          <a:p>
            <a:r>
              <a:rPr lang="en-US" dirty="0"/>
              <a:t>Esta práctica habla de inspirar a otros a perseguir la pasión. Se trata de difundir la pasión y las posibilidades de iluminación en los ojos y la vida de los demás.</a:t>
            </a:r>
          </a:p>
          <a:p>
            <a:r>
              <a:rPr lang="en-US" dirty="0"/>
              <a:t>Imagine que los demás quieren sentir la misma chispa y la sensación eléctrica de posibilidad que usted siente. Esté disponible e invite a otros que estén listos para atrapar su chispa y vivir sus sueños.</a:t>
            </a:r>
          </a:p>
          <a:p>
            <a:r>
              <a:rPr lang="en-US" dirty="0"/>
              <a:t>Cuando otros dicen "no" a su idea o pasión, pueden estar diciendo simplemente que no ven la misma posibilidad que usted.</a:t>
            </a:r>
          </a:p>
          <a:p>
            <a:r>
              <a:rPr lang="en-US" dirty="0"/>
              <a:t>Inspira a otros y comparte con ellos las cosas que te iluminan.</a:t>
            </a:r>
          </a:p>
          <a:p>
            <a:r>
              <a:rPr lang="en-US" dirty="0"/>
              <a:t>Anime y motive a otros que estén listos para unirse a usted.</a:t>
            </a:r>
          </a:p>
          <a:p>
            <a:endParaRPr lang="en-US" dirty="0"/>
          </a:p>
        </p:txBody>
      </p:sp>
      <p:pic>
        <p:nvPicPr>
          <p:cNvPr id="4" name="Picture 3"/>
          <p:cNvPicPr>
            <a:picLocks noChangeAspect="1"/>
          </p:cNvPicPr>
          <p:nvPr/>
        </p:nvPicPr>
        <p:blipFill>
          <a:blip r:embed="rId2"/>
          <a:stretch>
            <a:fillRect/>
          </a:stretch>
        </p:blipFill>
        <p:spPr>
          <a:xfrm>
            <a:off x="9828706" y="5351085"/>
            <a:ext cx="1386690" cy="1350716"/>
          </a:xfrm>
          <a:prstGeom prst="rect">
            <a:avLst/>
          </a:prstGeom>
        </p:spPr>
      </p:pic>
    </p:spTree>
    <p:extLst>
      <p:ext uri="{BB962C8B-B14F-4D97-AF65-F5344CB8AC3E}">
        <p14:creationId xmlns:p14="http://schemas.microsoft.com/office/powerpoint/2010/main" val="48143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10. Sé el jefe</a:t>
            </a:r>
            <a:r>
              <a:rPr lang="en-US" dirty="0"/>
              <a:t>.</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Declare: "Soy el marco para todo lo que sucede en mi vida".</a:t>
            </a:r>
          </a:p>
          <a:p>
            <a:r>
              <a:rPr lang="en-US" dirty="0"/>
              <a:t>Siempre puedes honrarte con responsabilidad por cualquier cosa que ocurra en tu vida. Siempre puedes encontrar dentro de ti la fuente de cualquier problema que tengas.</a:t>
            </a:r>
          </a:p>
          <a:p>
            <a:r>
              <a:rPr lang="en-US" dirty="0"/>
              <a:t>Esta práctica no se trata de culparte a ti mismo o de sentirte culpable por tus circunstancias. Se trata de explorar las suposiciones que haces sobre lo que sucede en tu vida y, en última instancia, asumir la responsabilidad de ellas.</a:t>
            </a:r>
          </a:p>
          <a:p>
            <a:r>
              <a:rPr lang="en-US" dirty="0"/>
              <a:t>Cuando estás "siendo el jefe", por así decirlo, cuestionas tus suposiciones, determinas cómo tu perspectiva o perspectiva condujo a la situación en cuestión y te responsabilizas de cómo llegaste allí.</a:t>
            </a:r>
          </a:p>
          <a:p>
            <a:r>
              <a:rPr lang="en-US" dirty="0"/>
              <a:t>No buscas culpar a otros ni a otros. Estás haciendo el trabajo constructivo de comprender cómo llegaste a donde estás, y sin culparte tampoco.</a:t>
            </a:r>
          </a:p>
          <a:p>
            <a:r>
              <a:rPr lang="en-US" dirty="0"/>
              <a:t>"</a:t>
            </a:r>
            <a:r>
              <a:rPr lang="en-US" b="1" i="1" dirty="0"/>
              <a:t>Dándose la responsabilidad de todo lo que sucede en tu vida, deja todo tu espíritu y te deja libre para elegir de nuevo.</a:t>
            </a:r>
            <a:r>
              <a:rPr lang="en-US" dirty="0"/>
              <a:t>. "</a:t>
            </a:r>
          </a:p>
          <a:p>
            <a:endParaRPr lang="en-US" dirty="0"/>
          </a:p>
        </p:txBody>
      </p:sp>
    </p:spTree>
    <p:extLst>
      <p:ext uri="{BB962C8B-B14F-4D97-AF65-F5344CB8AC3E}">
        <p14:creationId xmlns:p14="http://schemas.microsoft.com/office/powerpoint/2010/main" val="104982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11. Crear marcos para la posibilidad</a:t>
            </a:r>
            <a:r>
              <a:rPr lang="en-US" dirty="0"/>
              <a:t>.</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Haga una nueva distinción en el ámbito de la posibilidad: una que sea un poderoso sustituto del marco actual de significado que está generando la espiral descendente.</a:t>
            </a:r>
          </a:p>
          <a:p>
            <a:r>
              <a:rPr lang="en-US" dirty="0"/>
              <a:t>No siga la corriente hacia una idea o concepto que descienda en espiral hacia el abismo.</a:t>
            </a:r>
          </a:p>
          <a:p>
            <a:r>
              <a:rPr lang="en-US" dirty="0"/>
              <a:t>Proponga misiones e ideas audaces y visionarias que tengan confianza en el mundo.</a:t>
            </a:r>
          </a:p>
          <a:p>
            <a:r>
              <a:rPr lang="en-US" dirty="0"/>
              <a:t>Encuentre el coraje y la audacia para apoyar sus ideas y enfrentar la dirección a la que le gustaría dirigir a las personas.</a:t>
            </a:r>
          </a:p>
          <a:p>
            <a:r>
              <a:rPr lang="en-US" dirty="0"/>
              <a:t>Mira los poderes mágicos que tienes. Sea más consciente de la forma en que usa las palabras y defina nuevos marcos de posibilidades.</a:t>
            </a:r>
            <a:r>
              <a:rPr lang="en-US" b="1" i="1" dirty="0"/>
              <a:t>Destaca y aboga por tus ideas audaces</a:t>
            </a:r>
            <a:r>
              <a:rPr lang="en-US" dirty="0"/>
              <a:t>. Destaque la parte de su audiencia que sea más contribuyente, más gratuita y más abierta a la participación.</a:t>
            </a:r>
          </a:p>
        </p:txBody>
      </p:sp>
      <p:pic>
        <p:nvPicPr>
          <p:cNvPr id="4" name="Picture 3"/>
          <p:cNvPicPr>
            <a:picLocks noChangeAspect="1"/>
          </p:cNvPicPr>
          <p:nvPr/>
        </p:nvPicPr>
        <p:blipFill>
          <a:blip r:embed="rId2"/>
          <a:stretch>
            <a:fillRect/>
          </a:stretch>
        </p:blipFill>
        <p:spPr>
          <a:xfrm>
            <a:off x="3340359" y="1196817"/>
            <a:ext cx="4786604" cy="963772"/>
          </a:xfrm>
          <a:prstGeom prst="rect">
            <a:avLst/>
          </a:prstGeom>
        </p:spPr>
      </p:pic>
    </p:spTree>
    <p:extLst>
      <p:ext uri="{BB962C8B-B14F-4D97-AF65-F5344CB8AC3E}">
        <p14:creationId xmlns:p14="http://schemas.microsoft.com/office/powerpoint/2010/main" val="238953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12. Cuenta la historia de "nosotros"</a:t>
            </a:r>
            <a:r>
              <a:rPr lang="en-US" dirty="0"/>
              <a:t>.</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¿Puede pasar de la historia de "usted y yo" y "nosotros y ellos" y llegar a "nosotros"?</a:t>
            </a:r>
          </a:p>
          <a:p>
            <a:r>
              <a:rPr lang="en-US" dirty="0"/>
              <a:t>¿Puedes pasar de un lugar de división, conflicto y hostilidad a un lugar de entusiasmo y unión? ¿Un lugar de amistad y cooperación?</a:t>
            </a:r>
          </a:p>
          <a:p>
            <a:r>
              <a:rPr lang="en-US" dirty="0"/>
              <a:t>El WE aparece cuando, por el momento, dejamos de lado la historia del miedo, la competencia y la lucha, y contamos su historia.</a:t>
            </a:r>
          </a:p>
          <a:p>
            <a:r>
              <a:rPr lang="en-US" dirty="0"/>
              <a:t>Pedir: "'</a:t>
            </a:r>
            <a:r>
              <a:rPr lang="en-US" b="1" i="1" dirty="0"/>
              <a:t>¿Qué queremos que suceda aquí?</a:t>
            </a:r>
            <a:endParaRPr lang="en-US" dirty="0"/>
          </a:p>
          <a:p>
            <a:r>
              <a:rPr lang="en-US" b="1" i="1" dirty="0"/>
              <a:t>¿Qué es lo mejor para nosotros?</a:t>
            </a:r>
            <a:r>
              <a:rPr lang="en-US" dirty="0"/>
              <a:t>'- todos y cada uno de nosotros.</a:t>
            </a:r>
          </a:p>
          <a:p>
            <a:r>
              <a:rPr lang="en-US" dirty="0"/>
              <a:t>¿Cuál es nuestro próximo paso?</a:t>
            </a:r>
          </a:p>
          <a:p>
            <a:r>
              <a:rPr lang="en-US" dirty="0"/>
              <a:t>Permita que las barreras que nos separan se disuelvan y actúen desde un lugar donde todos nos beneficiemos, juntos.</a:t>
            </a:r>
          </a:p>
          <a:p>
            <a:r>
              <a:rPr lang="en-US" dirty="0"/>
              <a:t>Todos podemos encontrar soluciones que funcionen para todos. Esto implica tomar los "yoes" individuales y combinarlos en un poderoso "colectivo". Esto es algo que podemos practicar desde cualquier silla, en cualquier día, en cualquier habitación o en cualquier</a:t>
            </a:r>
            <a:r>
              <a:rPr lang="en-US" dirty="0" err="1"/>
              <a:t>medio ambiente</a:t>
            </a:r>
            <a:endParaRPr lang="en-US" dirty="0"/>
          </a:p>
        </p:txBody>
      </p:sp>
      <p:pic>
        <p:nvPicPr>
          <p:cNvPr id="4" name="Picture 3"/>
          <p:cNvPicPr>
            <a:picLocks noChangeAspect="1"/>
          </p:cNvPicPr>
          <p:nvPr/>
        </p:nvPicPr>
        <p:blipFill>
          <a:blip r:embed="rId2"/>
          <a:stretch>
            <a:fillRect/>
          </a:stretch>
        </p:blipFill>
        <p:spPr>
          <a:xfrm>
            <a:off x="6456784" y="136751"/>
            <a:ext cx="3004456" cy="1598742"/>
          </a:xfrm>
          <a:prstGeom prst="rect">
            <a:avLst/>
          </a:prstGeom>
        </p:spPr>
      </p:pic>
    </p:spTree>
    <p:extLst>
      <p:ext uri="{BB962C8B-B14F-4D97-AF65-F5344CB8AC3E}">
        <p14:creationId xmlns:p14="http://schemas.microsoft.com/office/powerpoint/2010/main" val="178864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Tarea C:</a:t>
            </a:r>
          </a:p>
        </p:txBody>
      </p:sp>
      <p:sp>
        <p:nvSpPr>
          <p:cNvPr id="3" name="Content Placeholder 2"/>
          <p:cNvSpPr>
            <a:spLocks noGrp="1"/>
          </p:cNvSpPr>
          <p:nvPr>
            <p:ph idx="1"/>
          </p:nvPr>
        </p:nvSpPr>
        <p:spPr/>
        <p:txBody>
          <a:bodyPr>
            <a:normAutofit/>
          </a:bodyPr>
          <a:lstStyle/>
          <a:p>
            <a:r>
              <a:rPr lang="en-US" dirty="0"/>
              <a:t>¿Qué pasaría si sus maestros le dieran a cada estudiante de la clase una A al comienzo del curso?</a:t>
            </a:r>
          </a:p>
          <a:p>
            <a:r>
              <a:rPr lang="en-US" dirty="0"/>
              <a:t>Para retener esta calificación, solo tiene que escribir una carta al maestro, con el mayor detalle posible, explicando lo que ha hecho para obtener la A, y cómo ha cambiado y crecido para el final del año. Además, debe describir al maestro el tipo de persona en la que se ha convertido.</a:t>
            </a:r>
          </a:p>
          <a:p>
            <a:r>
              <a:rPr lang="en-US" dirty="0"/>
              <a:t>Seleccione un maestro y una materia y escriba una carta de muestra. ¿Qué vas a hacer para obtener tu A?</a:t>
            </a:r>
          </a:p>
          <a:p>
            <a:endParaRPr lang="en-US" dirty="0"/>
          </a:p>
        </p:txBody>
      </p:sp>
      <p:pic>
        <p:nvPicPr>
          <p:cNvPr id="4" name="Picture 3"/>
          <p:cNvPicPr>
            <a:picLocks noChangeAspect="1"/>
          </p:cNvPicPr>
          <p:nvPr/>
        </p:nvPicPr>
        <p:blipFill>
          <a:blip r:embed="rId2"/>
          <a:stretch>
            <a:fillRect/>
          </a:stretch>
        </p:blipFill>
        <p:spPr>
          <a:xfrm rot="239323">
            <a:off x="6503437" y="379411"/>
            <a:ext cx="2481944" cy="1496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279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b="1" i="1" dirty="0" smtClean="0"/>
          </a:p>
          <a:p>
            <a:pPr marL="0" indent="0">
              <a:buNone/>
            </a:pPr>
            <a:r>
              <a:rPr lang="en-US" b="1" i="1" dirty="0" smtClean="0"/>
              <a:t>UNA </a:t>
            </a:r>
            <a:r>
              <a:rPr lang="en-US" b="1" i="1" dirty="0"/>
              <a:t>La fábrica de zapatos envía dos exploradores de marketing a una región de África para estudiar las perspectivas de expansión de los negocios. Uno devuelve un telegrama diciendo:</a:t>
            </a:r>
            <a:endParaRPr lang="en-US" dirty="0"/>
          </a:p>
          <a:p>
            <a:pPr marL="0" indent="0">
              <a:buNone/>
            </a:pPr>
            <a:r>
              <a:rPr lang="en-US" b="1" i="1" dirty="0" smtClean="0"/>
              <a:t>“SITUACIÓN SIN ESPERANZA! ¡DETENER!</a:t>
            </a:r>
            <a:r>
              <a:rPr lang="en-US" b="1" i="1" dirty="0"/>
              <a:t>NADIE LLEVA </a:t>
            </a:r>
            <a:r>
              <a:rPr lang="en-US" b="1" i="1" dirty="0" smtClean="0"/>
              <a:t>¡ZAPATOS!"</a:t>
            </a:r>
            <a:endParaRPr lang="en-US" dirty="0"/>
          </a:p>
          <a:p>
            <a:pPr marL="0" indent="0">
              <a:buNone/>
            </a:pPr>
            <a:r>
              <a:rPr lang="en-US" b="1" i="1" dirty="0"/>
              <a:t>El otro escribe triunfante:</a:t>
            </a:r>
            <a:endParaRPr lang="en-US" dirty="0"/>
          </a:p>
          <a:p>
            <a:pPr marL="0" indent="0">
              <a:buNone/>
            </a:pPr>
            <a:r>
              <a:rPr lang="en-US" b="1" i="1" dirty="0" smtClean="0"/>
              <a:t>"GLORIOSO </a:t>
            </a:r>
            <a:r>
              <a:rPr lang="en-US" b="1" i="1" dirty="0"/>
              <a:t>NEGOCIO </a:t>
            </a:r>
            <a:r>
              <a:rPr lang="en-US" b="1" i="1" dirty="0" smtClean="0"/>
              <a:t>¡OPORTUNIDAD! ¡DETENER!</a:t>
            </a:r>
            <a:r>
              <a:rPr lang="en-US" b="1" i="1" dirty="0"/>
              <a:t>NO TIENEN </a:t>
            </a:r>
            <a:r>
              <a:rPr lang="en-US" b="1" i="1" dirty="0" smtClean="0"/>
              <a:t>¡ZAPATOS!"</a:t>
            </a:r>
            <a:endParaRPr lang="en-US" dirty="0"/>
          </a:p>
          <a:p>
            <a:endParaRPr lang="en-US" dirty="0"/>
          </a:p>
        </p:txBody>
      </p:sp>
      <p:pic>
        <p:nvPicPr>
          <p:cNvPr id="4" name="Picture 3"/>
          <p:cNvPicPr>
            <a:picLocks noChangeAspect="1"/>
          </p:cNvPicPr>
          <p:nvPr/>
        </p:nvPicPr>
        <p:blipFill>
          <a:blip r:embed="rId2"/>
          <a:stretch>
            <a:fillRect/>
          </a:stretch>
        </p:blipFill>
        <p:spPr>
          <a:xfrm>
            <a:off x="1514011" y="495754"/>
            <a:ext cx="6923314" cy="1554495"/>
          </a:xfrm>
          <a:prstGeom prst="rect">
            <a:avLst/>
          </a:prstGeom>
        </p:spPr>
      </p:pic>
    </p:spTree>
    <p:extLst>
      <p:ext uri="{BB962C8B-B14F-4D97-AF65-F5344CB8AC3E}">
        <p14:creationId xmlns:p14="http://schemas.microsoft.com/office/powerpoint/2010/main" val="400801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222" y="337133"/>
            <a:ext cx="6474111" cy="2178479"/>
          </a:xfrm>
          <a:prstGeom prst="rect">
            <a:avLst/>
          </a:prstGeom>
        </p:spPr>
      </p:pic>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aquí </a:t>
            </a:r>
            <a:r>
              <a:rPr lang="en-US" dirty="0"/>
              <a:t>son 12 prácticas enumeradas por Benjamin Zander en su libro </a:t>
            </a:r>
            <a:r>
              <a:rPr lang="en-US" i="1" dirty="0"/>
              <a:t>El arte de la posibilidad</a:t>
            </a:r>
            <a:r>
              <a:rPr lang="en-US" dirty="0"/>
              <a:t> para ayudarlo a cambiar su perspectiva y abrir nuevas posibilidades para su vida. </a:t>
            </a:r>
            <a:endParaRPr lang="en-US" dirty="0" smtClean="0"/>
          </a:p>
          <a:p>
            <a:r>
              <a:rPr lang="en-US" dirty="0" smtClean="0"/>
              <a:t>Es </a:t>
            </a:r>
            <a:r>
              <a:rPr lang="en-US" dirty="0"/>
              <a:t>¿Su vaso medio vacío o medio lleno? </a:t>
            </a:r>
            <a:endParaRPr lang="en-US" dirty="0" smtClean="0"/>
          </a:p>
          <a:p>
            <a:r>
              <a:rPr lang="en-US" dirty="0" smtClean="0"/>
              <a:t>Tú </a:t>
            </a:r>
            <a:r>
              <a:rPr lang="en-US" dirty="0"/>
              <a:t>Es posible que no pueda cambiar las circunstancias que enfrenta, pero puede cambiar la forma en que maneja esas situaciones.</a:t>
            </a:r>
          </a:p>
        </p:txBody>
      </p:sp>
    </p:spTree>
    <p:extLst>
      <p:ext uri="{BB962C8B-B14F-4D97-AF65-F5344CB8AC3E}">
        <p14:creationId xmlns:p14="http://schemas.microsoft.com/office/powerpoint/2010/main" val="173124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Recuerda que todo está inventado</a:t>
            </a:r>
            <a:r>
              <a:rPr lang="en-US" dirty="0"/>
              <a:t>.</a:t>
            </a:r>
          </a:p>
        </p:txBody>
      </p:sp>
      <p:sp>
        <p:nvSpPr>
          <p:cNvPr id="3" name="Content Placeholder 2"/>
          <p:cNvSpPr>
            <a:spLocks noGrp="1"/>
          </p:cNvSpPr>
          <p:nvPr>
            <p:ph idx="1"/>
          </p:nvPr>
        </p:nvSpPr>
        <p:spPr/>
        <p:txBody>
          <a:bodyPr>
            <a:normAutofit/>
          </a:bodyPr>
          <a:lstStyle/>
          <a:p>
            <a:r>
              <a:rPr lang="en-US" dirty="0"/>
              <a:t>Cuando </a:t>
            </a:r>
            <a:r>
              <a:rPr lang="en-US" dirty="0" smtClean="0"/>
              <a:t>usted está </a:t>
            </a:r>
            <a:r>
              <a:rPr lang="en-US" dirty="0"/>
              <a:t>Al observar un problema, todas las suposiciones que usted hace al respecto están en su mente. Un problema no es simplemente una media historia que te cuentas a ti mismo, sino más bien algo que inventas por completo.</a:t>
            </a:r>
          </a:p>
          <a:p>
            <a:r>
              <a:rPr lang="en-US" dirty="0"/>
              <a:t>“Los marcos que crean nuestras mentes definen, y limitan, lo que percibimos como posible. Cada problema, cada dilema, cada callejón sin salida al que nos enfrentamos en la vida, solo parece irresoluble dentro de un marco o punto de vista particular.</a:t>
            </a:r>
          </a:p>
          <a:p>
            <a:r>
              <a:rPr lang="en-US" dirty="0"/>
              <a:t>Amplíe el cuadro, o cree otro marco alrededor de los datos, y los problemas desaparecerán, mientras aparecen nuevas oportunidades ".</a:t>
            </a:r>
          </a:p>
        </p:txBody>
      </p:sp>
      <p:pic>
        <p:nvPicPr>
          <p:cNvPr id="7" name="Picture 6"/>
          <p:cNvPicPr>
            <a:picLocks noChangeAspect="1"/>
          </p:cNvPicPr>
          <p:nvPr/>
        </p:nvPicPr>
        <p:blipFill>
          <a:blip r:embed="rId2"/>
          <a:stretch>
            <a:fillRect/>
          </a:stretch>
        </p:blipFill>
        <p:spPr>
          <a:xfrm>
            <a:off x="8576586" y="300623"/>
            <a:ext cx="2777214" cy="1454566"/>
          </a:xfrm>
          <a:prstGeom prst="rect">
            <a:avLst/>
          </a:prstGeom>
        </p:spPr>
      </p:pic>
    </p:spTree>
    <p:extLst>
      <p:ext uri="{BB962C8B-B14F-4D97-AF65-F5344CB8AC3E}">
        <p14:creationId xmlns:p14="http://schemas.microsoft.com/office/powerpoint/2010/main" val="174441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Entra en un universo de posibilidades</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Imagina que no existen limitaciones; El universo es abundante, abierto e infinito.</a:t>
            </a:r>
          </a:p>
          <a:p>
            <a:r>
              <a:rPr lang="en-US" dirty="0"/>
              <a:t>Si tiene una actitud de abundancia en lugar de una mentalidad de escasez, es más probable que encuentre nuevos negocios, nuevas oportunidades y nuevas posibilidades.</a:t>
            </a:r>
          </a:p>
          <a:p>
            <a:r>
              <a:rPr lang="en-US" dirty="0"/>
              <a:t>Si participa alegremente en tareas y proyectos, es más probable que tenga éxito.</a:t>
            </a:r>
          </a:p>
          <a:p>
            <a:r>
              <a:rPr lang="en-US" dirty="0"/>
              <a:t>Si eres inclusivo y apasionado en tu vida, es probable que veas una mayor abundancia.</a:t>
            </a:r>
          </a:p>
          <a:p>
            <a:r>
              <a:rPr lang="en-US" dirty="0"/>
              <a:t>Establece una meta y lucha por alcanzarla. En el universo de posibilidades, establece el contexto y deja que la vida se desarrolle.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7510" y="0"/>
            <a:ext cx="3294490" cy="1853151"/>
          </a:xfrm>
          <a:prstGeom prst="rect">
            <a:avLst/>
          </a:prstGeom>
        </p:spPr>
      </p:pic>
    </p:spTree>
    <p:extLst>
      <p:ext uri="{BB962C8B-B14F-4D97-AF65-F5344CB8AC3E}">
        <p14:creationId xmlns:p14="http://schemas.microsoft.com/office/powerpoint/2010/main" val="381612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Date una A</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"Puede dar una A a cualquier persona en cualquier aspecto de la vida: a una camarera, a su empleador, a su suegra, a los miembros del equipo contrario y a los conductores en el tráfico". </a:t>
            </a:r>
            <a:endParaRPr lang="en-US" dirty="0" smtClean="0"/>
          </a:p>
          <a:p>
            <a:pPr marL="0" indent="0">
              <a:buNone/>
            </a:pPr>
            <a:endParaRPr lang="en-US" dirty="0"/>
          </a:p>
          <a:p>
            <a:r>
              <a:rPr lang="en-US" dirty="0"/>
              <a:t>Una A automática y con calificación avanzada rompe barreras y da vida a las acciones de una persona. Le permite hablar libremente sobre sus pensamientos y sentimientos, y apoyar a otros en sus propios sueños.</a:t>
            </a:r>
          </a:p>
          <a:p>
            <a:r>
              <a:rPr lang="en-US" dirty="0"/>
              <a:t>"</a:t>
            </a:r>
            <a:r>
              <a:rPr lang="en-US" b="1" i="1" dirty="0"/>
              <a:t>La práctica de dar una A transporta tus relaciones del mundo de la medición al universo de posibilidades.</a:t>
            </a:r>
            <a:r>
              <a:rPr lang="en-US" dirty="0"/>
              <a:t>. " </a:t>
            </a:r>
          </a:p>
          <a:p>
            <a:endParaRPr lang="en-US" dirty="0"/>
          </a:p>
        </p:txBody>
      </p:sp>
      <p:pic>
        <p:nvPicPr>
          <p:cNvPr id="4" name="Picture 3"/>
          <p:cNvPicPr>
            <a:picLocks noChangeAspect="1"/>
          </p:cNvPicPr>
          <p:nvPr/>
        </p:nvPicPr>
        <p:blipFill>
          <a:blip r:embed="rId2"/>
          <a:stretch>
            <a:fillRect/>
          </a:stretch>
        </p:blipFill>
        <p:spPr>
          <a:xfrm>
            <a:off x="6167535" y="365125"/>
            <a:ext cx="3387012" cy="1547651"/>
          </a:xfrm>
          <a:prstGeom prst="rect">
            <a:avLst/>
          </a:prstGeom>
        </p:spPr>
      </p:pic>
    </p:spTree>
    <p:extLst>
      <p:ext uri="{BB962C8B-B14F-4D97-AF65-F5344CB8AC3E}">
        <p14:creationId xmlns:p14="http://schemas.microsoft.com/office/powerpoint/2010/main" val="287065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 Sé una contribución</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Imagina que te despiertas cada mañana con la idea de que eres un regalo para los demás.</a:t>
            </a:r>
          </a:p>
          <a:p>
            <a:r>
              <a:rPr lang="en-US" dirty="0"/>
              <a:t>La contribución en realidad implica dos prácticas: </a:t>
            </a:r>
            <a:r>
              <a:rPr lang="en-US" b="1" i="1" dirty="0"/>
              <a:t>"1) declara ser una contribución y 2) lanzarte a la vida como alguien que marca la diferencia, aceptando que quizás no entiendas cómo o por qué".</a:t>
            </a:r>
            <a:endParaRPr lang="en-US" dirty="0"/>
          </a:p>
          <a:p>
            <a:r>
              <a:rPr lang="en-US" dirty="0"/>
              <a:t>Cuando contribuyes, te olvidas de la escasez y moras en el estanque de la abundancia. Pasas de preocuparte por ti mismo a marcar la diferencia para los demás.</a:t>
            </a:r>
          </a:p>
          <a:p>
            <a:r>
              <a:rPr lang="en-US" dirty="0"/>
              <a:t>Observe cómo las cosas que hace ayudan a los demás. Mira e imagina cómo todo lo que haces envía ondas más allá del horizonte.</a:t>
            </a:r>
          </a:p>
          <a:p>
            <a:endParaRPr lang="en-US" dirty="0"/>
          </a:p>
        </p:txBody>
      </p:sp>
      <p:pic>
        <p:nvPicPr>
          <p:cNvPr id="4" name="Picture 3"/>
          <p:cNvPicPr>
            <a:picLocks noChangeAspect="1"/>
          </p:cNvPicPr>
          <p:nvPr/>
        </p:nvPicPr>
        <p:blipFill>
          <a:blip r:embed="rId2"/>
          <a:stretch>
            <a:fillRect/>
          </a:stretch>
        </p:blipFill>
        <p:spPr>
          <a:xfrm>
            <a:off x="5970658" y="223546"/>
            <a:ext cx="4101459" cy="1602079"/>
          </a:xfrm>
          <a:prstGeom prst="rect">
            <a:avLst/>
          </a:prstGeom>
        </p:spPr>
      </p:pic>
    </p:spTree>
    <p:extLst>
      <p:ext uri="{BB962C8B-B14F-4D97-AF65-F5344CB8AC3E}">
        <p14:creationId xmlns:p14="http://schemas.microsoft.com/office/powerpoint/2010/main" val="189352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5. Conducir desde cualquier silla</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El director no es el único líder de una orquesta.</a:t>
            </a:r>
          </a:p>
          <a:p>
            <a:r>
              <a:rPr lang="en-US" b="1" dirty="0"/>
              <a:t>Puedes dirigir desde cualquier silla en la que estés sentado</a:t>
            </a:r>
            <a:r>
              <a:rPr lang="en-US" dirty="0"/>
              <a:t>. El acto de liderazgo no se limita a las personas en puestos de liderazgo.</a:t>
            </a:r>
          </a:p>
          <a:p>
            <a:r>
              <a:rPr lang="en-US" dirty="0"/>
              <a:t>Cualquiera puede liderar: "el jugador que da energía a la orquesta al comunicar su nuevo aprecio por las tareas del director, o un padre que cree en su propia mente que sus hijos desean contribuir, está ejerciendo un liderazgo del tipo más profundo".</a:t>
            </a:r>
          </a:p>
          <a:p>
            <a:r>
              <a:rPr lang="en-US" dirty="0"/>
              <a:t>No importa quién eres y dónde te sientas; puedes inspirar y guiar a otros desde cualquier lugar, incluso sin un título o puesto.</a:t>
            </a:r>
          </a:p>
          <a:p>
            <a:endParaRPr lang="en-US" dirty="0"/>
          </a:p>
        </p:txBody>
      </p:sp>
      <p:pic>
        <p:nvPicPr>
          <p:cNvPr id="4" name="Picture 3"/>
          <p:cNvPicPr>
            <a:picLocks noChangeAspect="1"/>
          </p:cNvPicPr>
          <p:nvPr/>
        </p:nvPicPr>
        <p:blipFill>
          <a:blip r:embed="rId2"/>
          <a:stretch>
            <a:fillRect/>
          </a:stretch>
        </p:blipFill>
        <p:spPr>
          <a:xfrm>
            <a:off x="7277878" y="235873"/>
            <a:ext cx="4180114" cy="1584066"/>
          </a:xfrm>
          <a:prstGeom prst="rect">
            <a:avLst/>
          </a:prstGeom>
        </p:spPr>
      </p:pic>
    </p:spTree>
    <p:extLst>
      <p:ext uri="{BB962C8B-B14F-4D97-AF65-F5344CB8AC3E}">
        <p14:creationId xmlns:p14="http://schemas.microsoft.com/office/powerpoint/2010/main" val="226523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Regla número 6</a:t>
            </a:r>
            <a:r>
              <a:rPr lang="en-US" dirty="0"/>
              <a:t>.</a:t>
            </a:r>
          </a:p>
        </p:txBody>
      </p:sp>
      <p:sp>
        <p:nvSpPr>
          <p:cNvPr id="3" name="Content Placeholder 2"/>
          <p:cNvSpPr>
            <a:spLocks noGrp="1"/>
          </p:cNvSpPr>
          <p:nvPr>
            <p:ph idx="1"/>
          </p:nvPr>
        </p:nvSpPr>
        <p:spPr/>
        <p:txBody>
          <a:bodyPr/>
          <a:lstStyle/>
          <a:p>
            <a:r>
              <a:rPr lang="en-US" dirty="0"/>
              <a:t>¡La regla número 6 es un recordatorio para relajarse y no tomarse tan en serio!</a:t>
            </a:r>
          </a:p>
          <a:p>
            <a:r>
              <a:rPr lang="en-US" dirty="0"/>
              <a:t>Cuando te relajas, te liberas de las creencias egoístas y autolimitantes.</a:t>
            </a:r>
          </a:p>
          <a:p>
            <a:r>
              <a:rPr lang="en-US" dirty="0"/>
              <a:t>“Cuando seguimos la Regla número 6 y nos aliviamos de nuestras demandas y derechos infantiles, somos transportados instantáneamente a un universo notable. El nuevo universo es de naturaleza cooperativa y busca la realización de todos nuestros deseos cooperativos ”.</a:t>
            </a:r>
          </a:p>
          <a:p>
            <a:endParaRPr lang="en-US" dirty="0"/>
          </a:p>
        </p:txBody>
      </p:sp>
      <p:pic>
        <p:nvPicPr>
          <p:cNvPr id="4" name="Picture 3"/>
          <p:cNvPicPr>
            <a:picLocks noChangeAspect="1"/>
          </p:cNvPicPr>
          <p:nvPr/>
        </p:nvPicPr>
        <p:blipFill>
          <a:blip r:embed="rId2"/>
          <a:stretch>
            <a:fillRect/>
          </a:stretch>
        </p:blipFill>
        <p:spPr>
          <a:xfrm>
            <a:off x="3452327" y="4797315"/>
            <a:ext cx="3872204" cy="1474236"/>
          </a:xfrm>
          <a:prstGeom prst="rect">
            <a:avLst/>
          </a:prstGeom>
        </p:spPr>
      </p:pic>
    </p:spTree>
    <p:extLst>
      <p:ext uri="{BB962C8B-B14F-4D97-AF65-F5344CB8AC3E}">
        <p14:creationId xmlns:p14="http://schemas.microsoft.com/office/powerpoint/2010/main" val="26822916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105</TotalTime>
  <Words>1856</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EL ARTE DE LA POSIBILIDAD</vt:lpstr>
      <vt:lpstr>PowerPoint Presentation</vt:lpstr>
      <vt:lpstr>PowerPoint Presentation</vt:lpstr>
      <vt:lpstr>1. Recuerda que todo está inventado.</vt:lpstr>
      <vt:lpstr>2. Entra en un universo de posibilidades. </vt:lpstr>
      <vt:lpstr>3. Date una A </vt:lpstr>
      <vt:lpstr>4. Sé una contribución. </vt:lpstr>
      <vt:lpstr>5. Conducir desde cualquier silla. </vt:lpstr>
      <vt:lpstr>6. Regla número 6.</vt:lpstr>
      <vt:lpstr>7. Así son las cosas.</vt:lpstr>
      <vt:lpstr>8. Dar paso a la pasión.</vt:lpstr>
      <vt:lpstr>9. Enciende una chispa.</vt:lpstr>
      <vt:lpstr>10. Sé el jefe. </vt:lpstr>
      <vt:lpstr>11. Crear marcos para la posibilidad. </vt:lpstr>
      <vt:lpstr>12. Cuenta la historia de "nosotros". </vt:lpstr>
      <vt:lpstr>Tarea C:</vt:lpstr>
    </vt:vector>
  </TitlesOfParts>
  <Company>Base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POSSIBILITY</dc:title>
  <dc:creator>Sheri Williams</dc:creator>
  <cp:lastModifiedBy>10</cp:lastModifiedBy>
  <cp:revision>14</cp:revision>
  <dcterms:created xsi:type="dcterms:W3CDTF">2020-07-28T20:25:44Z</dcterms:created>
  <dcterms:modified xsi:type="dcterms:W3CDTF">2020-07-29T18:04:05Z</dcterms:modified>
</cp:coreProperties>
</file>